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A"/>
    <a:srgbClr val="106B36"/>
    <a:srgbClr val="F7941D"/>
    <a:srgbClr val="81C341"/>
    <a:srgbClr val="FCE013"/>
    <a:srgbClr val="185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21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4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AF8817-D406-F989-9935-C7446E5BE226}"/>
              </a:ext>
            </a:extLst>
          </p:cNvPr>
          <p:cNvCxnSpPr>
            <a:cxnSpLocks/>
          </p:cNvCxnSpPr>
          <p:nvPr/>
        </p:nvCxnSpPr>
        <p:spPr>
          <a:xfrm>
            <a:off x="52767" y="8756558"/>
            <a:ext cx="4985157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erson and child in a grocery store&#10;&#10;Description automatically generated">
            <a:extLst>
              <a:ext uri="{FF2B5EF4-FFF2-40B4-BE49-F238E27FC236}">
                <a16:creationId xmlns:a16="http://schemas.microsoft.com/office/drawing/2014/main" id="{803FE9CC-AEB0-4C83-9279-5AE180920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29981"/>
          <a:stretch/>
        </p:blipFill>
        <p:spPr>
          <a:xfrm>
            <a:off x="3186954" y="-1"/>
            <a:ext cx="4581181" cy="4135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B267C-2062-4E71-BB96-BE88F85EC62A}"/>
              </a:ext>
            </a:extLst>
          </p:cNvPr>
          <p:cNvSpPr/>
          <p:nvPr/>
        </p:nvSpPr>
        <p:spPr>
          <a:xfrm>
            <a:off x="0" y="-1"/>
            <a:ext cx="7435379" cy="3348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621">
                <a:srgbClr val="83B39C"/>
              </a:gs>
              <a:gs pos="64228">
                <a:srgbClr val="609D7D"/>
              </a:gs>
              <a:gs pos="84400">
                <a:srgbClr val="338155"/>
              </a:gs>
              <a:gs pos="100000">
                <a:srgbClr val="106B3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7ED0F3-CCCC-D243-5845-8B9349D9AB7D}"/>
              </a:ext>
            </a:extLst>
          </p:cNvPr>
          <p:cNvSpPr/>
          <p:nvPr/>
        </p:nvSpPr>
        <p:spPr>
          <a:xfrm>
            <a:off x="0" y="2475582"/>
            <a:ext cx="5274889" cy="589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D18A-A009-9768-60C9-FBD23147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75" y="980324"/>
            <a:ext cx="6640077" cy="135100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Need a little help feeding your kids when </a:t>
            </a:r>
            <a:b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school is out for summer? </a:t>
            </a:r>
            <a:b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br>
              <a:rPr lang="en-US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Learn how the new </a:t>
            </a:r>
            <a:r>
              <a:rPr lang="en-US" sz="26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Summer EBT</a:t>
            </a: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</a:t>
            </a:r>
            <a:b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</a:b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Program can help you! </a:t>
            </a:r>
            <a:endParaRPr lang="en-US" sz="2600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F98EB-EA8A-5E46-5C29-880061D198E3}"/>
              </a:ext>
            </a:extLst>
          </p:cNvPr>
          <p:cNvSpPr txBox="1"/>
          <p:nvPr/>
        </p:nvSpPr>
        <p:spPr>
          <a:xfrm>
            <a:off x="98184" y="2779484"/>
            <a:ext cx="507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is a new federal program to help families buy food for their school-aged children during the summer. Families will receive $120 for each eligible child to buy groceries during the summer. Children who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receive</a:t>
            </a:r>
            <a:r>
              <a:rPr lang="en-U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can still participate in other summer meal programs. Receiving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benefits</a:t>
            </a:r>
            <a:r>
              <a:rPr lang="en-U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will not affect children or families’ </a:t>
            </a:r>
            <a:r>
              <a:rPr lang="en-US" sz="1200" b="0" i="0" u="none" strike="noStrike" baseline="0">
                <a:solidFill>
                  <a:srgbClr val="56575A"/>
                </a:solidFill>
                <a:latin typeface="Open Sans" panose="020B0606030504020204" pitchFamily="34" charset="0"/>
              </a:rPr>
              <a:t>immigration status.</a:t>
            </a:r>
            <a:endParaRPr lang="en-US" sz="1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10EE16-1BF0-B792-4C49-18CB9BDE7B7D}"/>
              </a:ext>
            </a:extLst>
          </p:cNvPr>
          <p:cNvSpPr txBox="1">
            <a:spLocks/>
          </p:cNvSpPr>
          <p:nvPr/>
        </p:nvSpPr>
        <p:spPr>
          <a:xfrm>
            <a:off x="106996" y="4465215"/>
            <a:ext cx="5048207" cy="351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How does Summer EBT  work?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67106-DCB5-D417-97E9-215E13AAF3A9}"/>
              </a:ext>
            </a:extLst>
          </p:cNvPr>
          <p:cNvCxnSpPr>
            <a:cxnSpLocks/>
          </p:cNvCxnSpPr>
          <p:nvPr/>
        </p:nvCxnSpPr>
        <p:spPr>
          <a:xfrm>
            <a:off x="164175" y="4204643"/>
            <a:ext cx="4844429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4B264-5684-6D12-4877-AFA31A32E374}"/>
              </a:ext>
            </a:extLst>
          </p:cNvPr>
          <p:cNvCxnSpPr>
            <a:cxnSpLocks/>
          </p:cNvCxnSpPr>
          <p:nvPr/>
        </p:nvCxnSpPr>
        <p:spPr>
          <a:xfrm>
            <a:off x="164175" y="6281085"/>
            <a:ext cx="4815109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680529-E16B-5E39-2F22-1DEEFEF07D90}"/>
              </a:ext>
            </a:extLst>
          </p:cNvPr>
          <p:cNvSpPr txBox="1"/>
          <p:nvPr/>
        </p:nvSpPr>
        <p:spPr>
          <a:xfrm>
            <a:off x="33524" y="8916601"/>
            <a:ext cx="5274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is an equal opportunity provider, employer, and lender. For more information, </a:t>
            </a:r>
            <a:b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</a:br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visit: </a:t>
            </a:r>
            <a:r>
              <a:rPr lang="en-U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 </a:t>
            </a:r>
          </a:p>
          <a:p>
            <a:endParaRPr lang="en-US" sz="900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The Summer EBT Program in NJ</a:t>
            </a:r>
            <a:r>
              <a:rPr lang="en-U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is made possible with funding from the U.S. Department of Agriculture, Food and Nutrition Service</a:t>
            </a:r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, and the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Jersey Food Security Initiative (NJFSI) through the Food Research and Action Center (FRAC) and the Robert Wood Johnson Foundation.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23FC7-E7D0-2790-A19C-767431586FAB}"/>
              </a:ext>
            </a:extLst>
          </p:cNvPr>
          <p:cNvSpPr/>
          <p:nvPr/>
        </p:nvSpPr>
        <p:spPr>
          <a:xfrm>
            <a:off x="5276336" y="4232311"/>
            <a:ext cx="2491800" cy="1972172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660CCF-BD9C-61E3-DF75-4B134B4A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2857019B-7753-1B19-494A-7D0FB841A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8284663"/>
            <a:ext cx="2377260" cy="168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7541E9-2AFE-9F24-7A86-269F20D40C75}"/>
              </a:ext>
            </a:extLst>
          </p:cNvPr>
          <p:cNvSpPr txBox="1"/>
          <p:nvPr/>
        </p:nvSpPr>
        <p:spPr>
          <a:xfrm>
            <a:off x="113077" y="4827053"/>
            <a:ext cx="507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In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New Jersey,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Summer EBT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will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 loaded onto an EBT card and mailed to your home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If eligible, you can use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the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benefits to buy food like fruits, vegetables, meat, whole grains, and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dairy at grocery stores, farmers markets, and other places that accept WIC or SNAP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EBT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Summer EBT is a convenient way for you to help your children thrive. </a:t>
            </a:r>
            <a:endParaRPr lang="en-US" sz="12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DDB61E3-4B8A-9E5D-4D69-0D8B3340A00F}"/>
              </a:ext>
            </a:extLst>
          </p:cNvPr>
          <p:cNvSpPr txBox="1">
            <a:spLocks/>
          </p:cNvSpPr>
          <p:nvPr/>
        </p:nvSpPr>
        <p:spPr>
          <a:xfrm>
            <a:off x="98184" y="6396693"/>
            <a:ext cx="5017897" cy="45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Is my child eligible for Summer EBT?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598D1-F5F9-A153-95CD-0138ABFF2DD1}"/>
              </a:ext>
            </a:extLst>
          </p:cNvPr>
          <p:cNvSpPr txBox="1"/>
          <p:nvPr/>
        </p:nvSpPr>
        <p:spPr>
          <a:xfrm>
            <a:off x="137306" y="6801687"/>
            <a:ext cx="5017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is eligible for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if: </a:t>
            </a:r>
          </a:p>
          <a:p>
            <a:pPr algn="just"/>
            <a:endParaRPr lang="en-US" sz="12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household already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receives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SNAP, TANF,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or Foster Care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,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endParaRPr lang="en-US" sz="1200" b="0" i="1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200" i="1" dirty="0">
                <a:solidFill>
                  <a:srgbClr val="56575A"/>
                </a:solidFill>
                <a:latin typeface="Open Sans" panose="020B0606030504020204" pitchFamily="34" charset="0"/>
              </a:rPr>
              <a:t>					</a:t>
            </a:r>
            <a:r>
              <a:rPr lang="en-U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OR </a:t>
            </a:r>
            <a:endParaRPr lang="en-US" sz="120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6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attends a school that participates in the National School Lunch or School Breakfast Program, </a:t>
            </a:r>
            <a:r>
              <a:rPr lang="en-U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and</a:t>
            </a:r>
            <a:r>
              <a:rPr lang="en-U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household income meets the requirements for federal free or federal reduced price school meals.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4722A-2B3E-A995-D537-F4BBB7CD7257}"/>
              </a:ext>
            </a:extLst>
          </p:cNvPr>
          <p:cNvSpPr txBox="1"/>
          <p:nvPr/>
        </p:nvSpPr>
        <p:spPr>
          <a:xfrm>
            <a:off x="5341744" y="4355881"/>
            <a:ext cx="2354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Recently moved? Or do one of these programs have an old address for you? </a:t>
            </a:r>
          </a:p>
          <a:p>
            <a:pPr algn="just"/>
            <a:endParaRPr lang="en-US" sz="1200" b="0" i="0" u="none" strike="noStrike" baseline="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Update your address 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with your local school district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to ensure that your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Summer EBT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card is sent to the correct address! </a:t>
            </a:r>
            <a:endParaRPr lang="en-US" sz="12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E12183-AC08-FB79-C585-B09D2EB54BD4}"/>
              </a:ext>
            </a:extLst>
          </p:cNvPr>
          <p:cNvCxnSpPr>
            <a:cxnSpLocks/>
          </p:cNvCxnSpPr>
          <p:nvPr/>
        </p:nvCxnSpPr>
        <p:spPr>
          <a:xfrm>
            <a:off x="193495" y="761224"/>
            <a:ext cx="4844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family standing in a grocery store&#10;&#10;Description automatically generated">
            <a:extLst>
              <a:ext uri="{FF2B5EF4-FFF2-40B4-BE49-F238E27FC236}">
                <a16:creationId xmlns:a16="http://schemas.microsoft.com/office/drawing/2014/main" id="{642840D4-DE1C-77E7-E3B2-8F652CC2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6300320"/>
            <a:ext cx="2493246" cy="18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CAA15-84CE-836A-F8E6-8BC27C2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31B43-83E8-0D84-82B6-3059B43562A4}"/>
              </a:ext>
            </a:extLst>
          </p:cNvPr>
          <p:cNvSpPr/>
          <p:nvPr/>
        </p:nvSpPr>
        <p:spPr>
          <a:xfrm>
            <a:off x="0" y="-2"/>
            <a:ext cx="7772400" cy="1402121"/>
          </a:xfrm>
          <a:prstGeom prst="rect">
            <a:avLst/>
          </a:prstGeom>
          <a:solidFill>
            <a:srgbClr val="106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C9DE0-1571-F4CE-6ADA-88633A4BA0E1}"/>
              </a:ext>
            </a:extLst>
          </p:cNvPr>
          <p:cNvSpPr/>
          <p:nvPr/>
        </p:nvSpPr>
        <p:spPr>
          <a:xfrm>
            <a:off x="-12736" y="889686"/>
            <a:ext cx="6635958" cy="789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97C255-657D-504C-D238-1ED8904CBD83}"/>
              </a:ext>
            </a:extLst>
          </p:cNvPr>
          <p:cNvCxnSpPr>
            <a:cxnSpLocks/>
          </p:cNvCxnSpPr>
          <p:nvPr/>
        </p:nvCxnSpPr>
        <p:spPr>
          <a:xfrm>
            <a:off x="80169" y="8862113"/>
            <a:ext cx="5181600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21C22F2-0694-9027-DBDB-6E7822CB2371}"/>
              </a:ext>
            </a:extLst>
          </p:cNvPr>
          <p:cNvSpPr/>
          <p:nvPr/>
        </p:nvSpPr>
        <p:spPr>
          <a:xfrm>
            <a:off x="0" y="2154632"/>
            <a:ext cx="5541047" cy="663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05E305-8BC9-404C-2074-BC2ADDA3495E}"/>
              </a:ext>
            </a:extLst>
          </p:cNvPr>
          <p:cNvSpPr txBox="1">
            <a:spLocks/>
          </p:cNvSpPr>
          <p:nvPr/>
        </p:nvSpPr>
        <p:spPr>
          <a:xfrm>
            <a:off x="275236" y="1026408"/>
            <a:ext cx="5653049" cy="351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How do I apply for Summer EBT benefits in NJ?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8822E-2F86-17A9-036E-27A8B7AD5B52}"/>
              </a:ext>
            </a:extLst>
          </p:cNvPr>
          <p:cNvSpPr txBox="1"/>
          <p:nvPr/>
        </p:nvSpPr>
        <p:spPr>
          <a:xfrm>
            <a:off x="10657" y="8961978"/>
            <a:ext cx="5377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is an equal opportunity provider, employer, and lender. For more information, </a:t>
            </a:r>
            <a:b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</a:br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visit: </a:t>
            </a:r>
            <a:r>
              <a:rPr lang="en-U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 </a:t>
            </a:r>
          </a:p>
          <a:p>
            <a:endParaRPr lang="en-US" sz="900" b="1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The Summer EBT Program</a:t>
            </a:r>
            <a:r>
              <a:rPr lang="en-U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is made possible with funding from the U.S. Department of Agriculture, Food and Nutrition Service</a:t>
            </a:r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, and the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Jersey Food Security Initiative (NJFSI) through the Food Research and Action Center (FRAC) and the Robert Wood Johnson Foundation.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5C1D0F-A26A-C114-26F0-323C35612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95DCE433-9F14-95CD-57FF-87A027333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17" y="8273955"/>
            <a:ext cx="2377260" cy="16820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B86297-70C3-EB53-94EB-4F62934AE0DE}"/>
              </a:ext>
            </a:extLst>
          </p:cNvPr>
          <p:cNvGrpSpPr/>
          <p:nvPr/>
        </p:nvGrpSpPr>
        <p:grpSpPr>
          <a:xfrm>
            <a:off x="35218" y="2204422"/>
            <a:ext cx="2449473" cy="4311903"/>
            <a:chOff x="5276335" y="4232311"/>
            <a:chExt cx="2496065" cy="40467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A1341-A3BE-73D0-ECC0-C0E11BBB55F8}"/>
                </a:ext>
              </a:extLst>
            </p:cNvPr>
            <p:cNvSpPr/>
            <p:nvPr/>
          </p:nvSpPr>
          <p:spPr>
            <a:xfrm>
              <a:off x="5276335" y="4232311"/>
              <a:ext cx="2496065" cy="4046715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CAB5C-D335-0999-CE19-E977479F82D2}"/>
                </a:ext>
              </a:extLst>
            </p:cNvPr>
            <p:cNvSpPr txBox="1"/>
            <p:nvPr/>
          </p:nvSpPr>
          <p:spPr>
            <a:xfrm>
              <a:off x="5369290" y="4271504"/>
              <a:ext cx="2354650" cy="355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To </a:t>
              </a:r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A</a:t>
              </a:r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pply:</a:t>
              </a:r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COMPLETE AND SUBMIT TO MEMORIAL OR TAYLOR STREET SCHOOL.</a:t>
              </a:r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CONTACT MRS. SMITH AT TAYLOR STREET OR MRS. HOFFMAN AT MEMORIAL SCHOOL FOR INFORMATION</a:t>
              </a: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APPLI</a:t>
              </a:r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CA</a:t>
              </a:r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TIONS ARE AVALIABLE AT WASHBOROSCHOOLS.ORG OR AT TAYLOR STREET AND MEMORIAL SCHOOL. </a:t>
              </a:r>
            </a:p>
            <a:p>
              <a:endParaRPr lang="en-U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1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022E4C-CE55-1064-5E1D-06127B3C7E15}"/>
              </a:ext>
            </a:extLst>
          </p:cNvPr>
          <p:cNvSpPr txBox="1"/>
          <p:nvPr/>
        </p:nvSpPr>
        <p:spPr>
          <a:xfrm>
            <a:off x="275236" y="1455909"/>
            <a:ext cx="507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Many families will get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1" dirty="0">
                <a:solidFill>
                  <a:srgbClr val="56575A"/>
                </a:solidFill>
                <a:latin typeface="Open Sans" panose="020B0606030504020204" pitchFamily="34" charset="0"/>
              </a:rPr>
              <a:t>Summer EBT benefits</a:t>
            </a:r>
            <a:r>
              <a:rPr lang="en-U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automatically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they are getting other benefits, but some families may need to apply for the program. </a:t>
            </a:r>
            <a:endParaRPr lang="en-US" sz="1200" dirty="0"/>
          </a:p>
        </p:txBody>
      </p:sp>
      <p:pic>
        <p:nvPicPr>
          <p:cNvPr id="16" name="Picture 15" descr="A collage of children holding vegetables&#10;&#10;Description automatically generated">
            <a:extLst>
              <a:ext uri="{FF2B5EF4-FFF2-40B4-BE49-F238E27FC236}">
                <a16:creationId xmlns:a16="http://schemas.microsoft.com/office/drawing/2014/main" id="{6D374A8D-A004-CE34-809B-C793D85CA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43" y="1521894"/>
            <a:ext cx="2164863" cy="4826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D2FF3E-34C1-7FAB-031F-C5B95C3C50EF}"/>
              </a:ext>
            </a:extLst>
          </p:cNvPr>
          <p:cNvSpPr txBox="1"/>
          <p:nvPr/>
        </p:nvSpPr>
        <p:spPr>
          <a:xfrm>
            <a:off x="2548879" y="2127491"/>
            <a:ext cx="296181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your household already gets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SNAP, TANF, or Foster Care benefits,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is automatically eligible and will get the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benefit. You </a:t>
            </a:r>
            <a:r>
              <a:rPr lang="en-US" sz="1050" b="1" i="0" u="sng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do not</a:t>
            </a:r>
            <a:r>
              <a:rPr lang="en-US" sz="1050" b="1" i="0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need to fill out an application, but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make sure your local school district has your current address on file.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 will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receive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a NJ Summer EBT card in the mail. Watch for the card in the mail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in June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</a:t>
            </a:r>
            <a:endParaRPr lang="en-US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105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If your household already completed a School Meals Application and your child was approved for Federal Free or Federal Reduced Price School Meals, your child is automatically eligible and will get the Summer EBT benefit. You </a:t>
            </a:r>
            <a:r>
              <a:rPr lang="en-US" sz="1050" b="1" u="sng" dirty="0">
                <a:solidFill>
                  <a:srgbClr val="56575A"/>
                </a:solidFill>
                <a:latin typeface="Open Sans" panose="020B0606030504020204" pitchFamily="34" charset="0"/>
              </a:rPr>
              <a:t>do not</a:t>
            </a:r>
            <a:r>
              <a:rPr lang="en-US" sz="1050" b="1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need to fill out another application, but make sure your local school district has your current address on file. You will receive a NJ Summer EBT card in the mail. Watch for the card in the mail in June.</a:t>
            </a:r>
          </a:p>
          <a:p>
            <a:endParaRPr lang="en-US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your child is not automatically eligible, and you did not complete and return a School Meals Application to your child’s school, but believe your child may qualify, you are encouraged to complete a School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M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eals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A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pplication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and submit it to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your local school district </a:t>
            </a:r>
            <a:r>
              <a:rPr lang="en-US" sz="105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 later than April 19, 2024,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to see if you qualify for the Federal Summer EBT benefit prior to the start of summer.</a:t>
            </a:r>
          </a:p>
          <a:p>
            <a:endParaRPr lang="en-US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 will still be accepted throughout the summer.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To apply for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 benefits:  </a:t>
            </a:r>
          </a:p>
          <a:p>
            <a:pPr algn="just"/>
            <a:endParaRPr lang="en-US" sz="1050" b="1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algn="just"/>
            <a:r>
              <a:rPr lang="en-US" sz="1000" b="1" i="0" u="none" strike="noStrike" baseline="0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WASHINGTON BOROUGH </a:t>
            </a:r>
            <a:r>
              <a:rPr lang="en-US" sz="1000" b="1" i="0" u="none" strike="noStrike" baseline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SCHOOL DISTRICT </a:t>
            </a:r>
            <a:r>
              <a:rPr lang="en-US" sz="1000" b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WEBSITE: WASHBOROSCHOOLS</a:t>
            </a:r>
            <a:r>
              <a:rPr lang="en-US" sz="100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.ORG</a:t>
            </a:r>
            <a:endParaRPr lang="en-US" sz="100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endParaRPr lang="en-US" sz="1050" b="1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</p:txBody>
      </p:sp>
      <p:pic>
        <p:nvPicPr>
          <p:cNvPr id="32" name="Picture 31" descr="A person and a child looking at a product&#10;&#10;Description automatically generated">
            <a:extLst>
              <a:ext uri="{FF2B5EF4-FFF2-40B4-BE49-F238E27FC236}">
                <a16:creationId xmlns:a16="http://schemas.microsoft.com/office/drawing/2014/main" id="{3BDE69EB-08C0-724D-FE02-1B04F5705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>
          <a:xfrm>
            <a:off x="-1256" y="6566115"/>
            <a:ext cx="2485947" cy="1614838"/>
          </a:xfrm>
          <a:prstGeom prst="rect">
            <a:avLst/>
          </a:prstGeom>
        </p:spPr>
      </p:pic>
      <p:pic>
        <p:nvPicPr>
          <p:cNvPr id="35" name="Picture 34" descr="A child smiling at a table with oranges&#10;&#10;Description automatically generated">
            <a:extLst>
              <a:ext uri="{FF2B5EF4-FFF2-40B4-BE49-F238E27FC236}">
                <a16:creationId xmlns:a16="http://schemas.microsoft.com/office/drawing/2014/main" id="{CEECB1D2-0B24-C0A8-FC84-8F6CA098DD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4"/>
          <a:stretch/>
        </p:blipFill>
        <p:spPr>
          <a:xfrm>
            <a:off x="5588743" y="6468040"/>
            <a:ext cx="2164863" cy="17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778</Words>
  <Application>Microsoft Office PowerPoint</Application>
  <PresentationFormat>Custom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Open Sans Extrabold</vt:lpstr>
      <vt:lpstr>Open Sans SemiBold</vt:lpstr>
      <vt:lpstr>Office Theme</vt:lpstr>
      <vt:lpstr>Need a little help feeding your kids when  school is out for summer?   Learn how the new Summer EBT  Program can help you!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Fries, Christine [AG]</dc:creator>
  <cp:lastModifiedBy>Paula Hoffman</cp:lastModifiedBy>
  <cp:revision>147</cp:revision>
  <cp:lastPrinted>2024-03-20T16:49:09Z</cp:lastPrinted>
  <dcterms:created xsi:type="dcterms:W3CDTF">2024-02-23T19:42:38Z</dcterms:created>
  <dcterms:modified xsi:type="dcterms:W3CDTF">2024-03-20T16:50:57Z</dcterms:modified>
</cp:coreProperties>
</file>